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  <p:sldMasterId id="2147483695" r:id="rId2"/>
  </p:sldMasterIdLst>
  <p:notesMasterIdLst>
    <p:notesMasterId r:id="rId1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9" r:id="rId64"/>
    <p:sldId id="317" r:id="rId65"/>
    <p:sldId id="318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98" r:id="rId92"/>
    <p:sldId id="345" r:id="rId93"/>
    <p:sldId id="346" r:id="rId94"/>
    <p:sldId id="347" r:id="rId95"/>
    <p:sldId id="348" r:id="rId96"/>
    <p:sldId id="349" r:id="rId97"/>
    <p:sldId id="350" r:id="rId98"/>
    <p:sldId id="351" r:id="rId99"/>
    <p:sldId id="352" r:id="rId100"/>
    <p:sldId id="353" r:id="rId101"/>
    <p:sldId id="354" r:id="rId102"/>
    <p:sldId id="355" r:id="rId103"/>
    <p:sldId id="356" r:id="rId104"/>
    <p:sldId id="357" r:id="rId105"/>
    <p:sldId id="358" r:id="rId106"/>
    <p:sldId id="359" r:id="rId107"/>
    <p:sldId id="360" r:id="rId108"/>
    <p:sldId id="361" r:id="rId109"/>
    <p:sldId id="362" r:id="rId110"/>
  </p:sldIdLst>
  <p:sldSz cx="9144000" cy="5143500" type="screen16x9"/>
  <p:notesSz cx="6858000" cy="9144000"/>
  <p:embeddedFontLst>
    <p:embeddedFont>
      <p:font typeface="IBM Plex Mono" panose="020B0509050203000203" pitchFamily="49" charset="77"/>
      <p:regular r:id="rId112"/>
      <p:bold r:id="rId113"/>
      <p:italic r:id="rId114"/>
      <p:boldItalic r:id="rId115"/>
    </p:embeddedFont>
    <p:embeddedFont>
      <p:font typeface="IBM Plex Mono Medium" panose="020B0509050203000203" pitchFamily="49" charset="77"/>
      <p:regular r:id="rId116"/>
      <p:bold r:id="rId117"/>
      <p:italic r:id="rId118"/>
      <p:boldItalic r:id="rId119"/>
    </p:embeddedFont>
    <p:embeddedFont>
      <p:font typeface="Public Sans" pitchFamily="2" charset="77"/>
      <p:regular r:id="rId120"/>
      <p:bold r:id="rId121"/>
      <p:italic r:id="rId122"/>
      <p:boldItalic r:id="rId123"/>
    </p:embeddedFont>
    <p:embeddedFont>
      <p:font typeface="Public Sans ExtraBold" pitchFamily="2" charset="77"/>
      <p:bold r:id="rId124"/>
      <p:italic r:id="rId125"/>
      <p:boldItalic r:id="rId126"/>
    </p:embeddedFont>
    <p:embeddedFont>
      <p:font typeface="Public Sans ExtraLight" pitchFamily="2" charset="77"/>
      <p:regular r:id="rId127"/>
      <p:bold r:id="rId128"/>
      <p:italic r:id="rId129"/>
      <p:boldItalic r:id="rId130"/>
    </p:embeddedFont>
    <p:embeddedFont>
      <p:font typeface="Public Sans Light" pitchFamily="2" charset="77"/>
      <p:regular r:id="rId131"/>
      <p:bold r:id="rId132"/>
      <p:italic r:id="rId133"/>
      <p:boldItalic r:id="rId134"/>
    </p:embeddedFont>
    <p:embeddedFont>
      <p:font typeface="Public Sans Medium" pitchFamily="2" charset="77"/>
      <p:regular r:id="rId135"/>
      <p:bold r:id="rId136"/>
      <p:italic r:id="rId137"/>
      <p:boldItalic r:id="rId138"/>
    </p:embeddedFont>
    <p:embeddedFont>
      <p:font typeface="Public Sans Thin" pitchFamily="2" charset="77"/>
      <p:regular r:id="rId139"/>
      <p:bold r:id="rId140"/>
      <p:italic r:id="rId141"/>
      <p:boldItalic r:id="rId1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90"/>
    <p:restoredTop sz="94673"/>
  </p:normalViewPr>
  <p:slideViewPr>
    <p:cSldViewPr snapToGrid="0">
      <p:cViewPr varScale="1">
        <p:scale>
          <a:sx n="159" d="100"/>
          <a:sy n="159" d="100"/>
        </p:scale>
        <p:origin x="192" y="10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font" Target="fonts/font6.fntdata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font" Target="fonts/font27.fntdata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font" Target="fonts/font17.fntdata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font" Target="fonts/font2.fntdata"/><Relationship Id="rId118" Type="http://schemas.openxmlformats.org/officeDocument/2006/relationships/font" Target="fonts/font7.fntdata"/><Relationship Id="rId134" Type="http://schemas.openxmlformats.org/officeDocument/2006/relationships/font" Target="fonts/font23.fntdata"/><Relationship Id="rId139" Type="http://schemas.openxmlformats.org/officeDocument/2006/relationships/font" Target="fonts/font28.fntdata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font" Target="fonts/font13.fntdata"/><Relationship Id="rId129" Type="http://schemas.openxmlformats.org/officeDocument/2006/relationships/font" Target="fonts/font18.fntdata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font" Target="fonts/font29.fntdata"/><Relationship Id="rId14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font" Target="fonts/font3.fntdata"/><Relationship Id="rId119" Type="http://schemas.openxmlformats.org/officeDocument/2006/relationships/font" Target="fonts/font8.fntdata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font" Target="fonts/font19.fntdata"/><Relationship Id="rId135" Type="http://schemas.openxmlformats.org/officeDocument/2006/relationships/font" Target="fonts/font24.fntdata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font" Target="fonts/font9.fntdata"/><Relationship Id="rId125" Type="http://schemas.openxmlformats.org/officeDocument/2006/relationships/font" Target="fonts/font14.fntdata"/><Relationship Id="rId141" Type="http://schemas.openxmlformats.org/officeDocument/2006/relationships/font" Target="fonts/font30.fntdata"/><Relationship Id="rId14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font" Target="fonts/font4.fntdata"/><Relationship Id="rId131" Type="http://schemas.openxmlformats.org/officeDocument/2006/relationships/font" Target="fonts/font20.fntdata"/><Relationship Id="rId136" Type="http://schemas.openxmlformats.org/officeDocument/2006/relationships/font" Target="fonts/font25.fntdata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font" Target="fonts/font15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font" Target="fonts/font10.fntdata"/><Relationship Id="rId142" Type="http://schemas.openxmlformats.org/officeDocument/2006/relationships/font" Target="fonts/font31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font" Target="fonts/font5.fntdata"/><Relationship Id="rId137" Type="http://schemas.openxmlformats.org/officeDocument/2006/relationships/font" Target="fonts/font26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notesMaster" Target="notesMasters/notesMaster1.xml"/><Relationship Id="rId132" Type="http://schemas.openxmlformats.org/officeDocument/2006/relationships/font" Target="fonts/font21.fntdata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font" Target="fonts/font16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font" Target="fonts/font11.fntdata"/><Relationship Id="rId14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font" Target="fonts/font1.fntdata"/><Relationship Id="rId133" Type="http://schemas.openxmlformats.org/officeDocument/2006/relationships/font" Target="fonts/font22.fntdata"/><Relationship Id="rId16" Type="http://schemas.openxmlformats.org/officeDocument/2006/relationships/slide" Target="slides/slide14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font" Target="fonts/font12.fntdata"/><Relationship Id="rId14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45af80a16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45af80a16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fa981a0a05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fa981a0a05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31637b29358_1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31637b29358_1_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31637b29358_1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31637b29358_1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2fa981a0a0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2fa981a0a0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31637b29358_1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31637b29358_1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1637b29358_1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1637b29358_1_5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31637b29358_1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31637b29358_1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31637b29358_1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31637b29358_1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12b3ab2e8b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12b3ab2e8b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</a:t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12b3ab2e8b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12b3ab2e8b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1637b29358_1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1637b29358_1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f295f7aea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f295f7aea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1637b2935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1637b29358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1637b2935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1637b2935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1637b29358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1637b29358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1637b29358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1637b29358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e6a06d33cc_0_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e6a06d33cc_0_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00c931222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00c931222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1637b29358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1637b29358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b3ab2e8b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2b3ab2e8b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00c931222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00c931222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00c931222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00c931222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00c931222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00c931222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1637b29358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1637b29358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1637b2935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1637b2935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1637b2935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1637b2935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1637b2935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1637b29358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1637b2935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1637b2935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1637b29358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1637b29358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1637b29358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1637b29358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8c9ccee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8c9ccee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1637b2935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1637b2935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1637b29358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1637b29358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1637b29358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1637b29358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1637b29358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1637b29358_1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1637b29358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1637b29358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1637b2935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1637b29358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1637b2935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31637b2935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1637b29358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1637b29358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1637b2935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1637b2935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fa981a0a0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fa981a0a0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d214429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ad214429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1637b29358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1637b29358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31637b2935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31637b2935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18c2365d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18c2365d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1637b29358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1637b29358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18c2365d92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18c2365d92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18c2365d92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18c2365d92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18c2365d92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18c2365d92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18c2365d92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18c2365d92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18c2365d92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18c2365d92_0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164c86621c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164c86621c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e6a06d33c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e6a06d33c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164c86621c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3164c86621c_1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164c86621c_1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164c86621c_1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3164c86621c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3164c86621c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3164c86621c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3164c86621c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3164c86621c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3164c86621c_1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318c2365d92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318c2365d92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317164f99b2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317164f99b2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164c86621c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3164c86621c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1637b29358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31637b29358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1637b29358_1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1637b29358_1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1637b293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1637b293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1637b29358_1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1637b29358_1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1637b29358_1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31637b29358_1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31637b29358_1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31637b29358_1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1637b29358_1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31637b29358_1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1637b29358_1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1637b29358_1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31637b29358_1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31637b29358_1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1637b29358_1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1637b29358_1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31637b29358_1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31637b29358_1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31637b29358_1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31637b29358_1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31637b29358_1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31637b29358_1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ad2144292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ad2144292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31637b29358_1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31637b29358_1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31637b29358_1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31637b29358_1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1637b29358_1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31637b29358_1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31637b29358_1_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31637b29358_1_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31637b29358_1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31637b29358_1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31637b29358_1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31637b29358_1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31637b29358_1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31637b29358_1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31637b29358_1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31637b29358_1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31637b29358_1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31637b29358_1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31637b29358_1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31637b29358_1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ad2144292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ad2144292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31637b29358_1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31637b29358_1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31637b29358_1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31637b29358_1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31637b29358_1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31637b29358_1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31637b29358_1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31637b29358_1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1637b29358_1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1637b29358_1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31637b29358_1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31637b29358_1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31637b2935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31637b2935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31637b29358_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31637b29358_1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1637b29358_1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1637b29358_1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31637b29358_1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31637b29358_1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f295f7aea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f295f7aea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31637b29358_1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31637b29358_1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439400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31637b29358_1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31637b29358_1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31637b29358_1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31637b29358_1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31637b29358_1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31637b29358_1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31637b29358_1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31637b29358_1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31637b29358_1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31637b29358_1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31637b29358_1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31637b29358_1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31637b29358_1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31637b29358_1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31637b29358_1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31637b29358_1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31637b29358_1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31637b29358_1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1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8" name="Google Shape;68;p12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78" name="Google Shape;78;p14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9" name="Google Shape;89;p16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Font typeface="Public Sans Light"/>
              <a:buChar char="●"/>
              <a:defRPr sz="2400" b="0">
                <a:latin typeface="Public Sans Light"/>
                <a:ea typeface="Public Sans Light"/>
                <a:cs typeface="Public Sans Light"/>
                <a:sym typeface="Public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head">
  <p:cSld name="TITLE_AND_BODY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BLANK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523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cxnSp>
        <p:nvCxnSpPr>
          <p:cNvPr id="115" name="Google Shape;115;p22"/>
          <p:cNvCxnSpPr/>
          <p:nvPr/>
        </p:nvCxnSpPr>
        <p:spPr>
          <a:xfrm>
            <a:off x="9" y="4527560"/>
            <a:ext cx="9160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18" name="Google Shape;118;p23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" name="Google Shape;121;p24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24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24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4" name="Google Shape;124;p24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">
  <p:cSld name="Big Quote"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683631" y="1077686"/>
            <a:ext cx="7775100" cy="20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alibri"/>
              <a:buNone/>
              <a:defRPr sz="27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>
            <a:off x="683581" y="3465668"/>
            <a:ext cx="7776900" cy="10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180B0"/>
              </a:buClr>
              <a:buSzPts val="1500"/>
              <a:buFont typeface="Arial"/>
              <a:buChar char="​"/>
              <a:defRPr sz="1500" b="1" i="0">
                <a:solidFill>
                  <a:srgbClr val="3180B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200"/>
              <a:buFont typeface="Arial"/>
              <a:buChar char="​"/>
              <a:defRPr sz="1200" b="1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41" name="Google Shape;141;p27"/>
          <p:cNvGrpSpPr/>
          <p:nvPr/>
        </p:nvGrpSpPr>
        <p:grpSpPr>
          <a:xfrm>
            <a:off x="683609" y="918423"/>
            <a:ext cx="7777014" cy="2363336"/>
            <a:chOff x="914400" y="1732950"/>
            <a:chExt cx="7316788" cy="2672550"/>
          </a:xfrm>
        </p:grpSpPr>
        <p:cxnSp>
          <p:nvCxnSpPr>
            <p:cNvPr id="142" name="Google Shape;142;p27"/>
            <p:cNvCxnSpPr/>
            <p:nvPr/>
          </p:nvCxnSpPr>
          <p:spPr>
            <a:xfrm>
              <a:off x="914400" y="1732950"/>
              <a:ext cx="7315200" cy="0"/>
            </a:xfrm>
            <a:prstGeom prst="straightConnector1">
              <a:avLst/>
            </a:prstGeom>
            <a:noFill/>
            <a:ln w="9525" cap="flat" cmpd="sng">
              <a:solidFill>
                <a:srgbClr val="8F99A3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3" name="Google Shape;143;p27"/>
            <p:cNvSpPr/>
            <p:nvPr/>
          </p:nvSpPr>
          <p:spPr>
            <a:xfrm>
              <a:off x="915988" y="4302313"/>
              <a:ext cx="7315200" cy="103187"/>
            </a:xfrm>
            <a:custGeom>
              <a:avLst/>
              <a:gdLst/>
              <a:ahLst/>
              <a:cxnLst/>
              <a:rect l="l" t="t" r="r" b="b"/>
              <a:pathLst>
                <a:path w="4608" h="65" extrusionOk="0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 cmpd="sng">
              <a:solidFill>
                <a:srgbClr val="8F99A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ody page - 2 text areas">
  <p:cSld name="1_Body page - 2 text areas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2400"/>
              <a:buFont typeface="Open Sans"/>
              <a:buNone/>
              <a:defRPr sz="2400">
                <a:solidFill>
                  <a:srgbClr val="4D565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500061" y="1185864"/>
            <a:ext cx="3586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None/>
              <a:defRPr sz="2000">
                <a:solidFill>
                  <a:srgbClr val="4D565E"/>
                </a:solidFill>
              </a:defRPr>
            </a:lvl1pPr>
            <a:lvl2pPr marL="91440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Char char="▪"/>
              <a:defRPr sz="2000" b="0">
                <a:solidFill>
                  <a:srgbClr val="4D565E"/>
                </a:solidFill>
              </a:defRPr>
            </a:lvl2pPr>
            <a:lvl3pPr marL="1371600" lvl="2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4D565E"/>
              </a:buClr>
              <a:buSzPts val="1600"/>
              <a:buChar char="▪"/>
              <a:defRPr sz="1600" b="0">
                <a:solidFill>
                  <a:srgbClr val="4D565E"/>
                </a:solidFill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4pPr>
            <a:lvl5pPr marL="2286000" lvl="4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7">
  <p:cSld name="TITLE_7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- LG quote">
  <p:cSld name="TITLE_AND_BODY_2_1_1_1">
    <p:bg>
      <p:bgPr>
        <a:solidFill>
          <a:srgbClr val="FFFFFF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>
            <a:spLocks noGrp="1"/>
          </p:cNvSpPr>
          <p:nvPr>
            <p:ph type="ctrTitle"/>
          </p:nvPr>
        </p:nvSpPr>
        <p:spPr>
          <a:xfrm>
            <a:off x="712850" y="536207"/>
            <a:ext cx="7386600" cy="37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3200"/>
              <a:buNone/>
              <a:defRPr sz="3200" b="1">
                <a:solidFill>
                  <a:srgbClr val="1C304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0"/>
          <p:cNvSpPr txBox="1">
            <a:spLocks noGrp="1"/>
          </p:cNvSpPr>
          <p:nvPr>
            <p:ph type="sldNum" idx="12"/>
          </p:nvPr>
        </p:nvSpPr>
        <p:spPr>
          <a:xfrm>
            <a:off x="8472450" y="4765389"/>
            <a:ext cx="548700" cy="2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600">
                <a:solidFill>
                  <a:srgbClr val="000000"/>
                </a:solidFill>
              </a:defRPr>
            </a:lvl1pPr>
            <a:lvl2pPr lvl="1">
              <a:buNone/>
              <a:defRPr sz="600">
                <a:solidFill>
                  <a:srgbClr val="000000"/>
                </a:solidFill>
              </a:defRPr>
            </a:lvl2pPr>
            <a:lvl3pPr lvl="2">
              <a:buNone/>
              <a:defRPr sz="600">
                <a:solidFill>
                  <a:srgbClr val="000000"/>
                </a:solidFill>
              </a:defRPr>
            </a:lvl3pPr>
            <a:lvl4pPr lvl="3">
              <a:buNone/>
              <a:defRPr sz="600">
                <a:solidFill>
                  <a:srgbClr val="000000"/>
                </a:solidFill>
              </a:defRPr>
            </a:lvl4pPr>
            <a:lvl5pPr lvl="4">
              <a:buNone/>
              <a:defRPr sz="600">
                <a:solidFill>
                  <a:srgbClr val="000000"/>
                </a:solidFill>
              </a:defRPr>
            </a:lvl5pPr>
            <a:lvl6pPr lvl="5">
              <a:buNone/>
              <a:defRPr sz="600">
                <a:solidFill>
                  <a:srgbClr val="000000"/>
                </a:solidFill>
              </a:defRPr>
            </a:lvl6pPr>
            <a:lvl7pPr lvl="6">
              <a:buNone/>
              <a:defRPr sz="600">
                <a:solidFill>
                  <a:srgbClr val="000000"/>
                </a:solidFill>
              </a:defRPr>
            </a:lvl7pPr>
            <a:lvl8pPr lvl="7">
              <a:buNone/>
              <a:defRPr sz="600">
                <a:solidFill>
                  <a:srgbClr val="000000"/>
                </a:solidFill>
              </a:defRPr>
            </a:lvl8pPr>
            <a:lvl9pPr lvl="8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3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1" name="Google Shape;161;p3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2" name="Google Shape;162;p3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" name="Google Shape;165;p3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6" name="Google Shape;166;p3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7" name="Google Shape;167;p3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1" name="Google Shape;171;p3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2" name="Google Shape;172;p3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3" name="Google Shape;173;p3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4" name="Google Shape;174;p3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7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5" name="Google Shape;185;p37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8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89" name="Google Shape;189;p38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9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39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9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195" name="Google Shape;195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0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40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99" name="Google Shape;199;p40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1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41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03" name="Google Shape;203;p41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04" name="Google Shape;204;p41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5 Items">
  <p:cSld name="CUSTOM_4_3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668400" y="10485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668400" y="15738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3"/>
          </p:nvPr>
        </p:nvSpPr>
        <p:spPr>
          <a:xfrm>
            <a:off x="668400" y="20941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4"/>
          </p:nvPr>
        </p:nvSpPr>
        <p:spPr>
          <a:xfrm>
            <a:off x="668400" y="26122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6"/>
          </p:nvPr>
        </p:nvSpPr>
        <p:spPr>
          <a:xfrm>
            <a:off x="668400" y="313966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2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42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08" name="Google Shape;208;p42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3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43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5" name="Google Shape;215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9" name="Google Shape;219;p4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0" name="Google Shape;220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7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25" name="Google Shape;225;p47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8" name="Google Shape;228;p48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9" name="Google Shape;229;p48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0" name="Google Shape;230;p48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1" name="Google Shape;231;p48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2" name="Google Shape;232;p48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48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48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35" name="Google Shape;235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mple title and text">
  <p:cSld name="CUSTOM_4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ist">
  <p:cSld name="CUSTOM_4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93192" y="310896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633125" y="1420075"/>
            <a:ext cx="7842600" cy="2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: 3 items">
  <p:cSld name="CUSTOM_4_1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65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48" name="Google Shape;48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4646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33434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51" name="Google Shape;51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8921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6"/>
          </p:nvPr>
        </p:nvSpPr>
        <p:spPr>
          <a:xfrm>
            <a:off x="6220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8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8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8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8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8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8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8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8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8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8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8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8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8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8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8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9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Monthly Call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44" name="Google Shape;244;p49"/>
          <p:cNvSpPr txBox="1">
            <a:spLocks noGrp="1"/>
          </p:cNvSpPr>
          <p:nvPr>
            <p:ph type="subTitle" idx="1"/>
          </p:nvPr>
        </p:nvSpPr>
        <p:spPr>
          <a:xfrm>
            <a:off x="311575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 2024</a:t>
            </a:r>
            <a:endParaRPr/>
          </a:p>
        </p:txBody>
      </p:sp>
      <p:pic>
        <p:nvPicPr>
          <p:cNvPr id="245" name="Google Shape;245;p49" descr="USWDS logo: Five triangles forming a pentag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65" r="455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</p:spPr>
      </p:pic>
      <p:sp>
        <p:nvSpPr>
          <p:cNvPr id="246" name="Google Shape;246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1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8"/>
          <p:cNvSpPr txBox="1">
            <a:spLocks noGrp="1"/>
          </p:cNvSpPr>
          <p:nvPr>
            <p:ph type="title"/>
          </p:nvPr>
        </p:nvSpPr>
        <p:spPr>
          <a:xfrm>
            <a:off x="533157" y="445025"/>
            <a:ext cx="819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Notable updates in USWDS 3.10.0</a:t>
            </a:r>
            <a:endParaRPr sz="160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13" name="Google Shape;313;p58"/>
          <p:cNvSpPr txBox="1">
            <a:spLocks noGrp="1"/>
          </p:cNvSpPr>
          <p:nvPr>
            <p:ph type="body" idx="1"/>
          </p:nvPr>
        </p:nvSpPr>
        <p:spPr>
          <a:xfrm>
            <a:off x="83100" y="1273375"/>
            <a:ext cx="8415300" cy="31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Updated the order of combo box search results. </a:t>
            </a:r>
            <a:br>
              <a:rPr lang="en" sz="2400"/>
            </a:br>
            <a:r>
              <a:rPr lang="en" sz="24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The component now displays options that start with the query at the top of the list, followed by options that contain the query.</a:t>
            </a:r>
            <a:endParaRPr sz="2400">
              <a:solidFill>
                <a:schemeClr val="lt2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Updated the time picker hint text to improve clarity.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Char char="●"/>
            </a:pPr>
            <a:r>
              <a:rPr lang="en" sz="2400"/>
              <a:t>Fixed a bug that caused file input image previews to break when a Content Security Policy is enabled.</a:t>
            </a:r>
            <a:endParaRPr sz="2400"/>
          </a:p>
        </p:txBody>
      </p:sp>
      <p:grpSp>
        <p:nvGrpSpPr>
          <p:cNvPr id="314" name="Google Shape;314;p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39675" y="1309450"/>
            <a:ext cx="7858800" cy="2806773"/>
            <a:chOff x="639675" y="1309450"/>
            <a:chExt cx="7858800" cy="2806773"/>
          </a:xfrm>
        </p:grpSpPr>
        <p:grpSp>
          <p:nvGrpSpPr>
            <p:cNvPr id="315" name="Google Shape;315;p58"/>
            <p:cNvGrpSpPr/>
            <p:nvPr/>
          </p:nvGrpSpPr>
          <p:grpSpPr>
            <a:xfrm>
              <a:off x="639675" y="1309450"/>
              <a:ext cx="7858800" cy="1497621"/>
              <a:chOff x="639675" y="1766650"/>
              <a:chExt cx="7858800" cy="1497621"/>
            </a:xfrm>
          </p:grpSpPr>
          <p:cxnSp>
            <p:nvCxnSpPr>
              <p:cNvPr id="316" name="Google Shape;316;p58"/>
              <p:cNvCxnSpPr/>
              <p:nvPr/>
            </p:nvCxnSpPr>
            <p:spPr>
              <a:xfrm>
                <a:off x="639675" y="1766650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58"/>
              <p:cNvCxnSpPr/>
              <p:nvPr/>
            </p:nvCxnSpPr>
            <p:spPr>
              <a:xfrm>
                <a:off x="639675" y="3264271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18" name="Google Shape;318;p58"/>
            <p:cNvCxnSpPr/>
            <p:nvPr/>
          </p:nvCxnSpPr>
          <p:spPr>
            <a:xfrm>
              <a:off x="639675" y="4116223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319" name="Google Shape;319;p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39675" y="3289778"/>
            <a:ext cx="7858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2" name="Google Shape;312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4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bias toward shipping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1" name="Google Shape;911;p1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100</a:t>
            </a:fld>
            <a:endParaRP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8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Architectural Decision Records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7" name="Google Shape;917;p1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101</a:t>
            </a:fld>
            <a:endParaRP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49"/>
          <p:cNvSpPr txBox="1">
            <a:spLocks noGrp="1"/>
          </p:cNvSpPr>
          <p:nvPr>
            <p:ph type="title"/>
          </p:nvPr>
        </p:nvSpPr>
        <p:spPr>
          <a:xfrm>
            <a:off x="0" y="1362200"/>
            <a:ext cx="91440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 to expect in 2025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3" name="Google Shape;923;p1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102</a:t>
            </a:fld>
            <a:endParaRPr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5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more modern and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more resilient design system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9" name="Google Shape;929;p1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103</a:t>
            </a:fld>
            <a:endParaRPr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151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priority shift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5" name="Google Shape;935;p1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104</a:t>
            </a:fld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52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USWDS Core: </a:t>
            </a:r>
            <a:r>
              <a:rPr lang="en" sz="3000">
                <a:solidFill>
                  <a:srgbClr val="CCCCCC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Interop with Elements and Tokens</a:t>
            </a:r>
            <a:endParaRPr sz="3000">
              <a:solidFill>
                <a:srgbClr val="CCCCCC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USWDS Elements: </a:t>
            </a:r>
            <a:r>
              <a:rPr lang="en" sz="3000">
                <a:solidFill>
                  <a:srgbClr val="D9D9D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Fewer, simpler, Standards</a:t>
            </a:r>
            <a:endParaRPr sz="3000">
              <a:solidFill>
                <a:srgbClr val="D9D9D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USWDS Tokens: </a:t>
            </a:r>
            <a:r>
              <a:rPr lang="en" sz="3000">
                <a:solidFill>
                  <a:srgbClr val="D9D9D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Powering Core and Elements</a:t>
            </a:r>
            <a:endParaRPr sz="3000">
              <a:solidFill>
                <a:srgbClr val="D9D9D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USWDS Utilities: </a:t>
            </a:r>
            <a:r>
              <a:rPr lang="en" sz="3000">
                <a:solidFill>
                  <a:srgbClr val="D9D9D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Cloning Sass-based system</a:t>
            </a:r>
            <a:endParaRPr sz="3000">
              <a:solidFill>
                <a:srgbClr val="D9D9D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Website: </a:t>
            </a:r>
            <a:r>
              <a:rPr lang="en" sz="3000">
                <a:solidFill>
                  <a:srgbClr val="D9D9D9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Resource for getting up to speed </a:t>
            </a:r>
            <a:endParaRPr sz="3000">
              <a:solidFill>
                <a:srgbClr val="D9D9D9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941" name="Google Shape;941;p1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105</a:t>
            </a:fld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Not old and new. </a:t>
            </a:r>
            <a:r>
              <a:rPr lang="en">
                <a:solidFill>
                  <a:schemeClr val="lt1"/>
                </a:solidFill>
              </a:rPr>
              <a:t>United.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7" name="Google Shape;947;p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106</a:t>
            </a:fld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4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953" name="Google Shape;953;p1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107</a:t>
            </a:fld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5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month</a:t>
            </a:r>
            <a:endParaRPr/>
          </a:p>
        </p:txBody>
      </p:sp>
      <p:sp>
        <p:nvSpPr>
          <p:cNvPr id="959" name="Google Shape;959;p155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December: </a:t>
            </a:r>
            <a:br>
              <a:rPr lang="en"/>
            </a:br>
            <a:r>
              <a:rPr lang="en"/>
              <a:t>Federal </a:t>
            </a: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Website Standards</a:t>
            </a:r>
            <a:b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960" name="Google Shape;960;p155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#uswds-public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github.com/uswds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1300"/>
              </a:spcAft>
              <a:buSzPts val="2800"/>
              <a:buChar char="●"/>
            </a:pPr>
            <a:r>
              <a:rPr lang="en"/>
              <a:t>designsystem.digital.gov</a:t>
            </a:r>
            <a:endParaRPr/>
          </a:p>
        </p:txBody>
      </p:sp>
      <p:sp>
        <p:nvSpPr>
          <p:cNvPr id="961" name="Google Shape;961;p1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108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Compile 1.2.1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Coming soon 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25" name="Google Shape;325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0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New accessibility test pages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Memorable date, </a:t>
            </a:r>
            <a:b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Time picker, File input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Next:</a:t>
            </a:r>
            <a:r>
              <a:rPr lang="en" sz="2300" b="1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3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Collection, Summary box, Icon list, </a:t>
            </a:r>
            <a:br>
              <a:rPr lang="en" sz="23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 sz="23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Button group, and Process list</a:t>
            </a:r>
            <a:endParaRPr sz="23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1" name="Google Shape;331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for Figma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Initial Beta version out now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figma.com/community</a:t>
            </a:r>
            <a:endParaRPr sz="23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7" name="Google Shape;337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2"/>
          <p:cNvSpPr txBox="1">
            <a:spLocks noGrp="1"/>
          </p:cNvSpPr>
          <p:nvPr>
            <p:ph type="title"/>
          </p:nvPr>
        </p:nvSpPr>
        <p:spPr>
          <a:xfrm>
            <a:off x="180125" y="292625"/>
            <a:ext cx="8783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Tokens, variables, and complete documentation</a:t>
            </a:r>
            <a:endParaRPr sz="24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44" name="Google Shape;344;p62" descr="Figma color tokens showing all the system color tokens in the red family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5195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343" name="Google Shape;343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3"/>
          <p:cNvSpPr txBox="1">
            <a:spLocks noGrp="1"/>
          </p:cNvSpPr>
          <p:nvPr>
            <p:ph type="title"/>
          </p:nvPr>
        </p:nvSpPr>
        <p:spPr>
          <a:xfrm>
            <a:off x="180125" y="292625"/>
            <a:ext cx="8783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42 USWDS components with examples</a:t>
            </a:r>
            <a:endParaRPr sz="24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51" name="Google Shape;351;p63" descr="Figma component page for the time picker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5042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350" name="Google Shape;350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4"/>
          <p:cNvSpPr txBox="1">
            <a:spLocks noGrp="1"/>
          </p:cNvSpPr>
          <p:nvPr>
            <p:ph type="title"/>
          </p:nvPr>
        </p:nvSpPr>
        <p:spPr>
          <a:xfrm>
            <a:off x="76525" y="292625"/>
            <a:ext cx="8991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In public beta now. </a:t>
            </a:r>
            <a:r>
              <a:rPr lang="en" sz="2400">
                <a:solidFill>
                  <a:schemeClr val="dk2"/>
                </a:solidFill>
              </a:rPr>
              <a:t>Available at the Figma community page.</a:t>
            </a:r>
            <a:endParaRPr sz="2400"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58" name="Google Shape;358;p64" descr="Figma community page featuring the USWDS design kit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21722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357" name="Google Shape;357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5"/>
          <p:cNvSpPr txBox="1">
            <a:spLocks noGrp="1"/>
          </p:cNvSpPr>
          <p:nvPr>
            <p:ph type="title"/>
          </p:nvPr>
        </p:nvSpPr>
        <p:spPr>
          <a:xfrm>
            <a:off x="533157" y="531581"/>
            <a:ext cx="819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Public discussions</a:t>
            </a:r>
            <a:endParaRPr sz="400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65" name="Google Shape;365;p65"/>
          <p:cNvSpPr txBox="1">
            <a:spLocks noGrp="1"/>
          </p:cNvSpPr>
          <p:nvPr>
            <p:ph type="body" idx="1"/>
          </p:nvPr>
        </p:nvSpPr>
        <p:spPr>
          <a:xfrm>
            <a:off x="83100" y="1359925"/>
            <a:ext cx="8642700" cy="24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Active component proposals: </a:t>
            </a:r>
            <a:r>
              <a:rPr lang="en" sz="2400"/>
              <a:t>Spinner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Active pattern proposals:</a:t>
            </a:r>
            <a:r>
              <a:rPr lang="en" sz="2400"/>
              <a:t> Prefilled information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Active discussions:</a:t>
            </a:r>
            <a:r>
              <a:rPr lang="en" sz="2400"/>
              <a:t> USWDS with Next.js and SSR, Inclusive experiences beyond visual design</a:t>
            </a:r>
            <a:endParaRPr sz="2400">
              <a:solidFill>
                <a:schemeClr val="accent2"/>
              </a:solidFill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accent1"/>
                </a:solidFill>
              </a:rPr>
              <a:t>Accessibility: </a:t>
            </a:r>
            <a:r>
              <a:rPr lang="en" sz="2400"/>
              <a:t>Autocomplete attribute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Q&amp;A:</a:t>
            </a:r>
            <a:r>
              <a:rPr lang="en" sz="2400"/>
              <a:t> October monthly call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Char char="●"/>
            </a:pPr>
            <a:endParaRPr sz="2400"/>
          </a:p>
        </p:txBody>
      </p:sp>
      <p:grpSp>
        <p:nvGrpSpPr>
          <p:cNvPr id="366" name="Google Shape;366;p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41138" y="1422456"/>
            <a:ext cx="7861725" cy="2693535"/>
            <a:chOff x="639675" y="1422456"/>
            <a:chExt cx="7861725" cy="2693535"/>
          </a:xfrm>
        </p:grpSpPr>
        <p:cxnSp>
          <p:nvCxnSpPr>
            <p:cNvPr id="367" name="Google Shape;367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42600" y="1422456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42600" y="3640003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42600" y="4115991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42600" y="1858385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39675" y="3155175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6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639675" y="2351020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64" name="Google Shape;364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Sunsetting v1 documentation site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Decommissioning at the </a:t>
            </a:r>
            <a:b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end of 2024 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78" name="Google Shape;378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GitHub Contributions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Signed commits 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84" name="Google Shape;384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0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Hi!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53" name="Google Shape;253;p50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being here!</a:t>
            </a:r>
            <a:endParaRPr/>
          </a:p>
        </p:txBody>
      </p:sp>
      <p:pic>
        <p:nvPicPr>
          <p:cNvPr id="254" name="Google Shape;254;p50" descr="Dan Williams avatar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98200" y="3464650"/>
            <a:ext cx="1347600" cy="1678800"/>
          </a:xfrm>
          <a:prstGeom prst="rect">
            <a:avLst/>
          </a:prstGeom>
        </p:spPr>
      </p:pic>
      <p:sp>
        <p:nvSpPr>
          <p:cNvPr id="255" name="Google Shape;255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8"/>
          <p:cNvSpPr txBox="1">
            <a:spLocks noGrp="1"/>
          </p:cNvSpPr>
          <p:nvPr>
            <p:ph type="title"/>
          </p:nvPr>
        </p:nvSpPr>
        <p:spPr>
          <a:xfrm>
            <a:off x="311700" y="12098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next generation of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the design system</a:t>
            </a:r>
            <a:endParaRPr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390" name="Google Shape;390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9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Anne Petersen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they/them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96" name="Google Shape;396;p69"/>
          <p:cNvSpPr txBox="1">
            <a:spLocks noGrp="1"/>
          </p:cNvSpPr>
          <p:nvPr>
            <p:ph type="subTitle" idx="1"/>
          </p:nvPr>
        </p:nvSpPr>
        <p:spPr>
          <a:xfrm>
            <a:off x="4248300" y="13883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Experience Design Lead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</a:t>
            </a:r>
            <a:endParaRPr/>
          </a:p>
        </p:txBody>
      </p:sp>
      <p:sp>
        <p:nvSpPr>
          <p:cNvPr id="397" name="Google Shape;397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70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Matt Henry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he/him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03" name="Google Shape;403;p70"/>
          <p:cNvSpPr txBox="1">
            <a:spLocks noGrp="1"/>
          </p:cNvSpPr>
          <p:nvPr>
            <p:ph type="subTitle" idx="1"/>
          </p:nvPr>
        </p:nvSpPr>
        <p:spPr>
          <a:xfrm>
            <a:off x="2969375" y="1388300"/>
            <a:ext cx="59070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Engineering Lead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</a:t>
            </a:r>
            <a:endParaRPr/>
          </a:p>
        </p:txBody>
      </p:sp>
      <p:sp>
        <p:nvSpPr>
          <p:cNvPr id="404" name="Google Shape;404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1"/>
          <p:cNvSpPr txBox="1">
            <a:spLocks noGrp="1"/>
          </p:cNvSpPr>
          <p:nvPr>
            <p:ph type="title"/>
          </p:nvPr>
        </p:nvSpPr>
        <p:spPr>
          <a:xfrm>
            <a:off x="29445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Tension and change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0" name="Google Shape;410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Change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6" name="Google Shape;416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long view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2" name="Google Shape;422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Design is adaptation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8" name="Google Shape;428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Helping teams do design work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34" name="Google Shape;434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Tension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0" name="Google Shape;440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A tension between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difference and commonality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6" name="Google Shape;446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1"/>
          <p:cNvSpPr txBox="1">
            <a:spLocks noGrp="1"/>
          </p:cNvSpPr>
          <p:nvPr>
            <p:ph type="title"/>
          </p:nvPr>
        </p:nvSpPr>
        <p:spPr>
          <a:xfrm>
            <a:off x="311700" y="805894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61" name="Google Shape;261;p51"/>
          <p:cNvSpPr txBox="1">
            <a:spLocks noGrp="1"/>
          </p:cNvSpPr>
          <p:nvPr>
            <p:ph type="body" idx="1"/>
          </p:nvPr>
        </p:nvSpPr>
        <p:spPr>
          <a:xfrm>
            <a:off x="668400" y="1409394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Featured sites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51"/>
          <p:cNvSpPr txBox="1">
            <a:spLocks noGrp="1"/>
          </p:cNvSpPr>
          <p:nvPr>
            <p:ph type="body" idx="2"/>
          </p:nvPr>
        </p:nvSpPr>
        <p:spPr>
          <a:xfrm>
            <a:off x="668400" y="1934684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51"/>
          <p:cNvSpPr txBox="1">
            <a:spLocks noGrp="1"/>
          </p:cNvSpPr>
          <p:nvPr>
            <p:ph type="body" idx="3"/>
          </p:nvPr>
        </p:nvSpPr>
        <p:spPr>
          <a:xfrm>
            <a:off x="668400" y="2454974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next generation of USWDS</a:t>
            </a:r>
            <a:endParaRPr/>
          </a:p>
        </p:txBody>
      </p:sp>
      <p:pic>
        <p:nvPicPr>
          <p:cNvPr id="264" name="Google Shape;264;p51" descr="Dan Williams avatar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5100" y="4303925"/>
            <a:ext cx="673800" cy="839400"/>
          </a:xfrm>
          <a:prstGeom prst="rect">
            <a:avLst/>
          </a:prstGeom>
        </p:spPr>
      </p:pic>
      <p:sp>
        <p:nvSpPr>
          <p:cNvPr id="265" name="Google Shape;265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66" name="Google Shape;266;p51"/>
          <p:cNvSpPr txBox="1">
            <a:spLocks noGrp="1"/>
          </p:cNvSpPr>
          <p:nvPr>
            <p:ph type="body" idx="3"/>
          </p:nvPr>
        </p:nvSpPr>
        <p:spPr>
          <a:xfrm>
            <a:off x="668400" y="295299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A tension between</a:t>
            </a:r>
            <a:b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dk2"/>
                </a:solidFill>
              </a:rPr>
              <a:t>customization and configuration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2" name="Google Shape;452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A tension between</a:t>
            </a:r>
            <a:b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</a:br>
            <a:r>
              <a:rPr lang="en">
                <a:solidFill>
                  <a:schemeClr val="dk2"/>
                </a:solidFill>
              </a:rPr>
              <a:t>present needs and future needs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8" name="Google Shape;458;p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80"/>
          <p:cNvSpPr txBox="1">
            <a:spLocks noGrp="1"/>
          </p:cNvSpPr>
          <p:nvPr>
            <p:ph type="title"/>
          </p:nvPr>
        </p:nvSpPr>
        <p:spPr>
          <a:xfrm>
            <a:off x="-779156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tx1"/>
                </a:solidFill>
              </a:rPr>
              <a:t>Dynamic</a:t>
            </a:r>
            <a:r>
              <a:rPr lang="en" dirty="0" err="1">
                <a:solidFill>
                  <a:schemeClr val="dk2"/>
                </a:solidFill>
              </a:rPr>
              <a:t>Tension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64" name="Google Shape;464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465" name="Google Shape;465;p80"/>
          <p:cNvSpPr txBox="1">
            <a:spLocks noGrp="1"/>
          </p:cNvSpPr>
          <p:nvPr>
            <p:ph type="title"/>
          </p:nvPr>
        </p:nvSpPr>
        <p:spPr>
          <a:xfrm>
            <a:off x="528565" y="445025"/>
            <a:ext cx="38979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Dynamic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66" name="Google Shape;466;p80"/>
          <p:cNvSpPr txBox="1">
            <a:spLocks noGrp="1"/>
          </p:cNvSpPr>
          <p:nvPr>
            <p:ph type="title"/>
          </p:nvPr>
        </p:nvSpPr>
        <p:spPr>
          <a:xfrm>
            <a:off x="5319225" y="445025"/>
            <a:ext cx="7413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6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6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current USWDS codebase is showing its age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2" name="Google Shape;472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do you need to know to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use USWDS? </a:t>
            </a:r>
            <a:r>
              <a:rPr lang="en">
                <a:solidFill>
                  <a:schemeClr val="lt1"/>
                </a:solidFill>
              </a:rPr>
              <a:t>Sass? BEM?</a:t>
            </a:r>
            <a:r>
              <a:rPr lang="en">
                <a:solidFill>
                  <a:schemeClr val="dk2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8" name="Google Shape;478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Our goal</a:t>
            </a: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Make it easier to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adopt the design system and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stay up to date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4" name="Google Shape;484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35</a:t>
            </a:fld>
            <a:endParaRPr>
              <a:solidFill>
                <a:schemeClr val="dk1"/>
              </a:solidFill>
            </a:endParaRPr>
          </a:p>
        </p:txBody>
      </p:sp>
      <p:cxnSp>
        <p:nvCxnSpPr>
          <p:cNvPr id="485" name="Google Shape;485;p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967803" y="1804817"/>
            <a:ext cx="1208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Folks use the design system in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all kinds of ways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1" name="Google Shape;491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Whose way is the right way?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7" name="Google Shape;497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Wishy-washy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3" name="Google Shape;503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7"/>
          <p:cNvSpPr txBox="1">
            <a:spLocks noGrp="1"/>
          </p:cNvSpPr>
          <p:nvPr>
            <p:ph type="title"/>
          </p:nvPr>
        </p:nvSpPr>
        <p:spPr>
          <a:xfrm>
            <a:off x="29445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Shaping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9" name="Google Shape;509;p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Featured sites</a:t>
            </a:r>
            <a:endParaRPr/>
          </a:p>
        </p:txBody>
      </p:sp>
      <p:sp>
        <p:nvSpPr>
          <p:cNvPr id="272" name="Google Shape;272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Values made tangible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15" name="Google Shape;515;p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Values made </a:t>
            </a:r>
            <a:r>
              <a:rPr lang="en">
                <a:solidFill>
                  <a:schemeClr val="accent4"/>
                </a:solidFill>
              </a:rPr>
              <a:t>practice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521" name="Google Shape;521;p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👀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527" name="Google Shape;527;p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528" name="Google Shape;528;p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we perceive the world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Adapt and evolve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4" name="Google Shape;534;p9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2"/>
          <p:cNvSpPr txBox="1">
            <a:spLocks noGrp="1"/>
          </p:cNvSpPr>
          <p:nvPr>
            <p:ph type="title"/>
          </p:nvPr>
        </p:nvSpPr>
        <p:spPr>
          <a:xfrm>
            <a:off x="311700" y="16295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Our mission</a:t>
            </a:r>
            <a:endParaRPr sz="32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41" name="Google Shape;541;p92"/>
          <p:cNvSpPr txBox="1">
            <a:spLocks noGrp="1"/>
          </p:cNvSpPr>
          <p:nvPr>
            <p:ph type="body" idx="1"/>
          </p:nvPr>
        </p:nvSpPr>
        <p:spPr>
          <a:xfrm>
            <a:off x="668400" y="2233000"/>
            <a:ext cx="7807200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Shaping the future of government </a:t>
            </a:r>
            <a:br>
              <a:rPr lang="en" sz="3200">
                <a:solidFill>
                  <a:schemeClr val="dk1"/>
                </a:solidFill>
              </a:rPr>
            </a:br>
            <a:r>
              <a:rPr lang="en" sz="3200">
                <a:solidFill>
                  <a:schemeClr val="dk1"/>
                </a:solidFill>
              </a:rPr>
              <a:t>digital services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540" name="Google Shape;540;p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tx1"/>
                </a:solidFill>
              </a:rPr>
              <a:t>44</a:t>
            </a:fld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93"/>
          <p:cNvSpPr txBox="1">
            <a:spLocks noGrp="1"/>
          </p:cNvSpPr>
          <p:nvPr>
            <p:ph type="title"/>
          </p:nvPr>
        </p:nvSpPr>
        <p:spPr>
          <a:xfrm>
            <a:off x="311700" y="1469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Our vision</a:t>
            </a:r>
            <a:endParaRPr sz="32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48" name="Google Shape;548;p93"/>
          <p:cNvSpPr txBox="1">
            <a:spLocks noGrp="1"/>
          </p:cNvSpPr>
          <p:nvPr>
            <p:ph type="body" idx="1"/>
          </p:nvPr>
        </p:nvSpPr>
        <p:spPr>
          <a:xfrm>
            <a:off x="668400" y="2073250"/>
            <a:ext cx="7807200" cy="16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Empowered and supported</a:t>
            </a:r>
            <a:endParaRPr sz="32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digital service teams. Familiar and easy-to-use digital services.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547" name="Google Shape;547;p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tx1"/>
                </a:solidFill>
              </a:rPr>
              <a:t>45</a:t>
            </a:fld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4"/>
          <p:cNvSpPr txBox="1">
            <a:spLocks noGrp="1"/>
          </p:cNvSpPr>
          <p:nvPr>
            <p:ph type="title"/>
          </p:nvPr>
        </p:nvSpPr>
        <p:spPr>
          <a:xfrm>
            <a:off x="311700" y="1469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Our polestar</a:t>
            </a:r>
            <a:endParaRPr sz="32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55" name="Google Shape;555;p94"/>
          <p:cNvSpPr txBox="1">
            <a:spLocks noGrp="1"/>
          </p:cNvSpPr>
          <p:nvPr>
            <p:ph type="body" idx="1"/>
          </p:nvPr>
        </p:nvSpPr>
        <p:spPr>
          <a:xfrm>
            <a:off x="668400" y="2073250"/>
            <a:ext cx="7807200" cy="16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We help government teams align, design, and keep their websites </a:t>
            </a:r>
            <a:br>
              <a:rPr lang="en" sz="3200">
                <a:solidFill>
                  <a:schemeClr val="dk1"/>
                </a:solidFill>
              </a:rPr>
            </a:br>
            <a:r>
              <a:rPr lang="en" sz="3200">
                <a:solidFill>
                  <a:schemeClr val="dk1"/>
                </a:solidFill>
              </a:rPr>
              <a:t>and services up to date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554" name="Google Shape;554;p9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tx1"/>
                </a:solidFill>
              </a:rPr>
              <a:t>46</a:t>
            </a:fld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9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USWDS Product Values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Design is adaptation.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Compliance is the baseline.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Strengthen connections.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Easier earlier.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Be a good steward.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61" name="Google Shape;561;p9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USWDS Engineering Values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Embrace the platform.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Support UX with developer experience.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We’re a layer.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Write plain-language code.</a:t>
            </a:r>
            <a:endParaRPr sz="360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567" name="Google Shape;567;p9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(original)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World Wide Web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3" name="Google Shape;573;p9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3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Office of Homeland Security Statistics</a:t>
            </a:r>
            <a:endParaRPr/>
          </a:p>
        </p:txBody>
      </p:sp>
      <p:sp>
        <p:nvSpPr>
          <p:cNvPr id="279" name="Google Shape;279;p5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ohss.dhs.gov</a:t>
            </a:r>
            <a:endParaRPr/>
          </a:p>
        </p:txBody>
      </p:sp>
      <p:pic>
        <p:nvPicPr>
          <p:cNvPr id="280" name="Google Shape;280;p53" descr="OHSS homepage shows three cards in the hero section, in DHS blue and whit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21722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</p:spPr>
      </p:pic>
      <p:sp>
        <p:nvSpPr>
          <p:cNvPr id="278" name="Google Shape;278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Public domain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9" name="Google Shape;579;p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9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collaboration for the benefit of society</a:t>
            </a:r>
            <a:endParaRPr/>
          </a:p>
        </p:txBody>
      </p:sp>
      <p:sp>
        <p:nvSpPr>
          <p:cNvPr id="584" name="Google Shape;584;p9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4700" y="-102725"/>
            <a:ext cx="9218700" cy="464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586" name="Google Shape;586;p99" descr="Memo from CERN decalring “permission is granted for anyone to use, duplicate, modify and redistribute it.” "/>
          <p:cNvPicPr preferRelativeResize="0"/>
          <p:nvPr/>
        </p:nvPicPr>
        <p:blipFill rotWithShape="1">
          <a:blip r:embed="rId3">
            <a:alphaModFix/>
          </a:blip>
          <a:srcRect l="-4755" t="-947" r="-220" b="6223"/>
          <a:stretch/>
        </p:blipFill>
        <p:spPr>
          <a:xfrm>
            <a:off x="448375" y="-111950"/>
            <a:ext cx="7518848" cy="4641002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00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World Wide Web</a:t>
            </a:r>
            <a:endParaRPr/>
          </a:p>
        </p:txBody>
      </p:sp>
      <p:sp>
        <p:nvSpPr>
          <p:cNvPr id="592" name="Google Shape;592;p10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4700" y="-102725"/>
            <a:ext cx="9218700" cy="464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594" name="Google Shape;594;p100" descr="The original World Wide Web webpage. Simple text and links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238" y="626313"/>
            <a:ext cx="7383524" cy="3473775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10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101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What's out there?</a:t>
            </a:r>
            <a:endParaRPr/>
          </a:p>
        </p:txBody>
      </p:sp>
      <p:pic>
        <p:nvPicPr>
          <p:cNvPr id="602" name="Google Shape;602;p101" descr="The first web page, rendered in the terminal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875" y="83825"/>
            <a:ext cx="4925950" cy="435125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10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02"/>
          <p:cNvSpPr txBox="1">
            <a:spLocks noGrp="1"/>
          </p:cNvSpPr>
          <p:nvPr>
            <p:ph type="title"/>
          </p:nvPr>
        </p:nvSpPr>
        <p:spPr>
          <a:xfrm>
            <a:off x="5548592" y="2175804"/>
            <a:ext cx="1804200" cy="7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Meta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8" name="Google Shape;608;p10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sp>
        <p:nvSpPr>
          <p:cNvPr id="609" name="Google Shape;609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1439955">
            <a:off x="5399116" y="1475372"/>
            <a:ext cx="1804169" cy="7916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Meta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610" name="Google Shape;610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3010055">
            <a:off x="4922844" y="859138"/>
            <a:ext cx="1804091" cy="7916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1" name="Google Shape;611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4153591">
            <a:off x="4333031" y="478787"/>
            <a:ext cx="1804191" cy="7916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2" name="Google Shape;612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5401715">
            <a:off x="3645272" y="338701"/>
            <a:ext cx="1804200" cy="7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3" name="Google Shape;613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6765943">
            <a:off x="2906187" y="503114"/>
            <a:ext cx="1804044" cy="791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4" name="Google Shape;614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7813074">
            <a:off x="2352228" y="881548"/>
            <a:ext cx="1804099" cy="7917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5" name="Google Shape;615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9073607">
            <a:off x="1946675" y="1450867"/>
            <a:ext cx="1803700" cy="7920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6" name="Google Shape;616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10796569">
            <a:off x="1791209" y="2199540"/>
            <a:ext cx="1803601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7" name="Google Shape;617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9360045">
            <a:off x="1950717" y="2916161"/>
            <a:ext cx="1804169" cy="7916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8" name="Google Shape;618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7789945">
            <a:off x="2371037" y="3523063"/>
            <a:ext cx="1804091" cy="7916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19" name="Google Shape;619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6646409">
            <a:off x="2960750" y="3894081"/>
            <a:ext cx="1804191" cy="7916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20" name="Google Shape;620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5398285">
            <a:off x="3715362" y="4034151"/>
            <a:ext cx="1804200" cy="7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21" name="Google Shape;621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4034057">
            <a:off x="4434432" y="3869714"/>
            <a:ext cx="1804044" cy="791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22" name="Google Shape;622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2986926">
            <a:off x="4988336" y="3491297"/>
            <a:ext cx="1804099" cy="7917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23" name="Google Shape;623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1726393">
            <a:off x="5384950" y="2930973"/>
            <a:ext cx="1803700" cy="7920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Meta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0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It builds upon itself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29" name="Google Shape;629;p10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Open, available, flexible, remixable</a:t>
            </a:r>
            <a:r>
              <a:rPr lang="en">
                <a:solidFill>
                  <a:schemeClr val="lt1"/>
                </a:solidFill>
              </a:rPr>
              <a:t>… modular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5" name="Google Shape;635;p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dk2"/>
                </a:solidFill>
              </a:rPr>
              <a:t>anticipate 👀</a:t>
            </a:r>
            <a:endParaRPr i="1">
              <a:solidFill>
                <a:schemeClr val="lt1"/>
              </a:solidFill>
            </a:endParaRPr>
          </a:p>
        </p:txBody>
      </p:sp>
      <p:sp>
        <p:nvSpPr>
          <p:cNvPr id="641" name="Google Shape;641;p1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106"/>
          <p:cNvSpPr txBox="1">
            <a:spLocks noGrp="1"/>
          </p:cNvSpPr>
          <p:nvPr>
            <p:ph type="title"/>
          </p:nvPr>
        </p:nvSpPr>
        <p:spPr>
          <a:xfrm>
            <a:off x="29445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United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47" name="Google Shape;647;p10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0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we’re hearing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53" name="Google Shape;653;p10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4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Federal Web Standards</a:t>
            </a:r>
            <a:endParaRPr/>
          </a:p>
        </p:txBody>
      </p:sp>
      <p:sp>
        <p:nvSpPr>
          <p:cNvPr id="287" name="Google Shape;287;p54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standards.digital.gov</a:t>
            </a:r>
            <a:endParaRPr/>
          </a:p>
        </p:txBody>
      </p:sp>
      <p:pic>
        <p:nvPicPr>
          <p:cNvPr id="288" name="Google Shape;288;p54" descr="The standards homepage is simple and content-forwar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21722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</p:spPr>
      </p:pic>
      <p:sp>
        <p:nvSpPr>
          <p:cNvPr id="286" name="Google Shape;286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08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story of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USWDS Web Components: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Simpler API, less maintenance, and fewer dependencies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59" name="Google Shape;659;p10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09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Tension and tradeoffs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65" name="Google Shape;665;p10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12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Adopt and adapt?</a:t>
            </a:r>
            <a:endParaRPr dirty="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83" name="Google Shape;683;p1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1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Web Components make this value proposition more complicated.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71" name="Google Shape;671;p1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11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Great until they aren’t great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77" name="Google Shape;677;p1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Existential risk on both sides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89" name="Google Shape;689;p1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14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Continue to improve both ways</a:t>
            </a:r>
            <a:endParaRPr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95" name="Google Shape;695;p1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66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115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Core code </a:t>
            </a:r>
            <a:r>
              <a:rPr lang="en">
                <a:solidFill>
                  <a:schemeClr val="dk1"/>
                </a:solidFill>
              </a:rPr>
              <a:t>and </a:t>
            </a:r>
            <a:r>
              <a:rPr lang="en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Web Components</a:t>
            </a:r>
            <a:endParaRPr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01" name="Google Shape;701;p1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67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16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Both products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co-evolving together</a:t>
            </a:r>
            <a:endParaRPr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07" name="Google Shape;707;p1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68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11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Let’s simplify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13" name="Google Shape;713;p1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work!</a:t>
            </a:r>
            <a:endParaRPr/>
          </a:p>
        </p:txBody>
      </p:sp>
      <p:sp>
        <p:nvSpPr>
          <p:cNvPr id="294" name="Google Shape;294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18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 USWDS Elements</a:t>
            </a:r>
            <a:endParaRPr sz="34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19" name="Google Shape;719;p1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70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20" name="Google Shape;720;p1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34303" y="2179437"/>
            <a:ext cx="3931500" cy="65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119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dirty="0">
                <a:solidFill>
                  <a:schemeClr val="lt1"/>
                </a:solidFill>
              </a:rPr>
              <a:t> </a:t>
            </a:r>
            <a:r>
              <a:rPr lang="en" sz="3400" dirty="0">
                <a:solidFill>
                  <a:schemeClr val="dk1"/>
                </a:solidFill>
              </a:rPr>
              <a:t> USWDS Core</a:t>
            </a:r>
            <a:endParaRPr sz="3400" dirty="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26" name="Google Shape;726;p1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71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27" name="Google Shape;727;p1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46988" y="2179425"/>
            <a:ext cx="3034800" cy="65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12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little seed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33" name="Google Shape;733;p1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21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Core and Elements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39" name="Google Shape;739;p1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122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No old and new.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Just different angles.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45" name="Google Shape;745;p1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How can one set of design tokens support both?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51" name="Google Shape;751;p1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24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USWDS Tokens</a:t>
            </a:r>
            <a:endParaRPr sz="34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57" name="Google Shape;757;p1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76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58" name="Google Shape;758;p1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0800" y="2179425"/>
            <a:ext cx="3522300" cy="65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25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Canonical data, flexible output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64" name="Google Shape;764;p1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26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Standalone integrated products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70" name="Google Shape;770;p1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USWDS Utilities</a:t>
            </a:r>
            <a:endParaRPr sz="340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76" name="Google Shape;776;p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79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77" name="Google Shape;777;p1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36100" y="2179425"/>
            <a:ext cx="3671700" cy="65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300" name="Google Shape;300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28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More… utility?</a:t>
            </a:r>
            <a:endParaRPr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83" name="Google Shape;783;p1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129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Each domain can evolve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at its own pace</a:t>
            </a:r>
            <a:endParaRPr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789" name="Google Shape;789;p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81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13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Semantic versioning.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Really for real.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95" name="Google Shape;795;p1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1"/>
          <p:cNvSpPr txBox="1">
            <a:spLocks noGrp="1"/>
          </p:cNvSpPr>
          <p:nvPr>
            <p:ph type="title"/>
          </p:nvPr>
        </p:nvSpPr>
        <p:spPr>
          <a:xfrm>
            <a:off x="175550" y="158310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Not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USWDS 4.0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801" name="Google Shape;801;p1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83</a:t>
            </a:fld>
            <a:endParaRPr/>
          </a:p>
        </p:txBody>
      </p:sp>
      <p:cxnSp>
        <p:nvCxnSpPr>
          <p:cNvPr id="802" name="Google Shape;802;p1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rot="10800000" flipH="1">
            <a:off x="2978900" y="2437400"/>
            <a:ext cx="3221700" cy="1026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32"/>
          <p:cNvSpPr txBox="1">
            <a:spLocks noGrp="1"/>
          </p:cNvSpPr>
          <p:nvPr>
            <p:ph type="title"/>
          </p:nvPr>
        </p:nvSpPr>
        <p:spPr>
          <a:xfrm>
            <a:off x="2321862" y="445025"/>
            <a:ext cx="7101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USWDS Core </a:t>
            </a:r>
            <a:r>
              <a:rPr lang="en" sz="3400">
                <a:solidFill>
                  <a:schemeClr val="accent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4.0</a:t>
            </a:r>
            <a:endParaRPr sz="3400">
              <a:solidFill>
                <a:schemeClr val="accent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USWDS Elements </a:t>
            </a:r>
            <a:r>
              <a:rPr lang="en" sz="3400">
                <a:solidFill>
                  <a:schemeClr val="accen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1.0</a:t>
            </a:r>
            <a:endParaRPr sz="34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USWDS Tokens </a:t>
            </a:r>
            <a:r>
              <a:rPr lang="en" sz="3400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1.0</a:t>
            </a:r>
            <a:endParaRPr sz="340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USWDS Utilities </a:t>
            </a:r>
            <a:r>
              <a:rPr lang="en" sz="340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1.0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808" name="Google Shape;808;p1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84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united model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14" name="Google Shape;814;p1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34"/>
          <p:cNvSpPr txBox="1">
            <a:spLocks noGrp="1"/>
          </p:cNvSpPr>
          <p:nvPr>
            <p:ph type="title"/>
          </p:nvPr>
        </p:nvSpPr>
        <p:spPr>
          <a:xfrm>
            <a:off x="29445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Making it work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20" name="Google Shape;820;p1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86</a:t>
            </a:fld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35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Usage, infrastructure, priorities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26" name="Google Shape;826;p1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87</a:t>
            </a:fld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136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Mix and match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32" name="Google Shape;832;p1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88</a:t>
            </a:fld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3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Elements as the starting point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38" name="Google Shape;838;p1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89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3.10.0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Out now! </a:t>
            </a:r>
            <a:endParaRPr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06" name="Google Shape;306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37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Extensible Elements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38" name="Google Shape;838;p1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492052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138"/>
          <p:cNvSpPr txBox="1">
            <a:spLocks noGrp="1"/>
          </p:cNvSpPr>
          <p:nvPr>
            <p:ph type="title"/>
          </p:nvPr>
        </p:nvSpPr>
        <p:spPr>
          <a:xfrm>
            <a:off x="175550" y="2127050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Eject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4" name="Google Shape;844;p1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91</a:t>
            </a:fld>
            <a:endParaRPr/>
          </a:p>
        </p:txBody>
      </p:sp>
      <p:sp>
        <p:nvSpPr>
          <p:cNvPr id="845" name="Google Shape;845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1621294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Eject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846" name="Google Shape;846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1107693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Eject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47" name="Google Shape;847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603416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Eject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48" name="Google Shape;848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99154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Eject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49" name="Google Shape;849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-409125"/>
            <a:ext cx="87930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Eject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39"/>
          <p:cNvSpPr txBox="1">
            <a:spLocks noGrp="1"/>
          </p:cNvSpPr>
          <p:nvPr>
            <p:ph type="title"/>
          </p:nvPr>
        </p:nvSpPr>
        <p:spPr>
          <a:xfrm>
            <a:off x="175550" y="2157125"/>
            <a:ext cx="8793000" cy="7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Modularization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5" name="Google Shape;855;p1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92</a:t>
            </a:fld>
            <a:endParaRPr/>
          </a:p>
        </p:txBody>
      </p:sp>
      <p:sp>
        <p:nvSpPr>
          <p:cNvPr id="856" name="Google Shape;856;p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2674471"/>
            <a:ext cx="8793000" cy="7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Mod</a:t>
            </a:r>
            <a:r>
              <a:rPr lang="en">
                <a:solidFill>
                  <a:schemeClr val="dk1"/>
                </a:solidFill>
              </a:rPr>
              <a:t>ularization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7" name="Google Shape;857;p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3081600"/>
            <a:ext cx="8793000" cy="7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Mod</a:t>
            </a:r>
            <a:r>
              <a:rPr lang="en" dirty="0">
                <a:solidFill>
                  <a:srgbClr val="434343"/>
                </a:solidFill>
              </a:rPr>
              <a:t>ular</a:t>
            </a:r>
            <a:r>
              <a:rPr lang="en" dirty="0">
                <a:solidFill>
                  <a:schemeClr val="dk1"/>
                </a:solidFill>
              </a:rPr>
              <a:t>ization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858" name="Google Shape;858;p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3613875"/>
            <a:ext cx="8793000" cy="7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Modular</a:t>
            </a:r>
            <a:r>
              <a:rPr lang="en">
                <a:solidFill>
                  <a:srgbClr val="434343"/>
                </a:solidFill>
              </a:rPr>
              <a:t>ization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140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Tools and targets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4" name="Google Shape;864;p1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93</a:t>
            </a:fld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41"/>
          <p:cNvSpPr txBox="1">
            <a:spLocks noGrp="1"/>
          </p:cNvSpPr>
          <p:nvPr>
            <p:ph type="title"/>
          </p:nvPr>
        </p:nvSpPr>
        <p:spPr>
          <a:xfrm>
            <a:off x="175550" y="2166475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Dependencies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0" name="Google Shape;870;p1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94</a:t>
            </a:fld>
            <a:endParaRPr/>
          </a:p>
        </p:txBody>
      </p:sp>
      <p:sp>
        <p:nvSpPr>
          <p:cNvPr id="871" name="Google Shape;871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2677078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Dependencies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872" name="Google Shape;872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3189171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Dependencies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73" name="Google Shape;873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3699785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Dependencies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874" name="Google Shape;874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4211888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Dependencies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75" name="Google Shape;875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550" y="4709918"/>
            <a:ext cx="87930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Dependencies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42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Moving to web standard CSS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1" name="Google Shape;881;p1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95</a:t>
            </a:fld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43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But that doesn’t mean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we no longer support Sass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7" name="Google Shape;887;p1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96</a:t>
            </a:fld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44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For teams, moving to Core 4.0 shouldn’t be a big lift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3" name="Google Shape;893;p1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97</a:t>
            </a:fld>
            <a:endParaRPr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145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An Elements component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will precede breaking changes to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a Core component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9" name="Google Shape;899;p1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98</a:t>
            </a:fld>
            <a:endParaRPr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46"/>
          <p:cNvSpPr txBox="1">
            <a:spLocks noGrp="1"/>
          </p:cNvSpPr>
          <p:nvPr>
            <p:ph type="title"/>
          </p:nvPr>
        </p:nvSpPr>
        <p:spPr>
          <a:xfrm>
            <a:off x="175550" y="445025"/>
            <a:ext cx="87930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Continuity matters to us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05" name="Google Shape;905;p1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EF5E25"/>
      </a:accent4>
      <a:accent5>
        <a:srgbClr val="0097A7"/>
      </a:accent5>
      <a:accent6>
        <a:srgbClr val="F1E5CD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971</Words>
  <Application>Microsoft Macintosh PowerPoint</Application>
  <PresentationFormat>On-screen Show (16:9)</PresentationFormat>
  <Paragraphs>306</Paragraphs>
  <Slides>108</Slides>
  <Notes>108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108</vt:i4>
      </vt:variant>
    </vt:vector>
  </HeadingPairs>
  <TitlesOfParts>
    <vt:vector size="121" baseType="lpstr">
      <vt:lpstr>Open Sans</vt:lpstr>
      <vt:lpstr>Arial</vt:lpstr>
      <vt:lpstr>IBM Plex Mono</vt:lpstr>
      <vt:lpstr>Public Sans Medium</vt:lpstr>
      <vt:lpstr>Public Sans ExtraLight</vt:lpstr>
      <vt:lpstr>Public Sans ExtraBold</vt:lpstr>
      <vt:lpstr>IBM Plex Mono Medium</vt:lpstr>
      <vt:lpstr>Public Sans Light</vt:lpstr>
      <vt:lpstr>Calibri</vt:lpstr>
      <vt:lpstr>Public Sans</vt:lpstr>
      <vt:lpstr>Public Sans Thin</vt:lpstr>
      <vt:lpstr>USWDS</vt:lpstr>
      <vt:lpstr>USWDS</vt:lpstr>
      <vt:lpstr>USWDS Monthly Call</vt:lpstr>
      <vt:lpstr>Hi!</vt:lpstr>
      <vt:lpstr>Agenda</vt:lpstr>
      <vt:lpstr>Featured sites</vt:lpstr>
      <vt:lpstr>Office of Homeland Security Statistics</vt:lpstr>
      <vt:lpstr>Federal Web Standards</vt:lpstr>
      <vt:lpstr>Great work!</vt:lpstr>
      <vt:lpstr>Product updates</vt:lpstr>
      <vt:lpstr>USWDS 3.10.0 Out now! </vt:lpstr>
      <vt:lpstr>Notable updates in USWDS 3.10.0</vt:lpstr>
      <vt:lpstr>USWDS Compile 1.2.1 Coming soon </vt:lpstr>
      <vt:lpstr>New accessibility test pages Memorable date,  Time picker, File input Next: Collection, Summary box, Icon list,  Button group, and Process list</vt:lpstr>
      <vt:lpstr>USWDS for Figma Initial Beta version out now figma.com/community</vt:lpstr>
      <vt:lpstr>Tokens, variables, and complete documentation</vt:lpstr>
      <vt:lpstr>42 USWDS components with examples</vt:lpstr>
      <vt:lpstr>In public beta now. Available at the Figma community page.</vt:lpstr>
      <vt:lpstr>Public discussions</vt:lpstr>
      <vt:lpstr>Sunsetting v1 documentation site Decommissioning at the  end of 2024 </vt:lpstr>
      <vt:lpstr>GitHub Contributions Signed commits </vt:lpstr>
      <vt:lpstr>The next generation of  the design system</vt:lpstr>
      <vt:lpstr>Anne Petersen they/them</vt:lpstr>
      <vt:lpstr>Matt Henry he/him</vt:lpstr>
      <vt:lpstr>Tension and change</vt:lpstr>
      <vt:lpstr>Change</vt:lpstr>
      <vt:lpstr>The long view</vt:lpstr>
      <vt:lpstr>Design is adaptation</vt:lpstr>
      <vt:lpstr>Helping teams do design work</vt:lpstr>
      <vt:lpstr>Tension</vt:lpstr>
      <vt:lpstr>A tension between difference and commonality</vt:lpstr>
      <vt:lpstr>A tension between customization and configuration</vt:lpstr>
      <vt:lpstr>A tension between present needs and future needs</vt:lpstr>
      <vt:lpstr>DynamicTension</vt:lpstr>
      <vt:lpstr>The current USWDS codebase is showing its age</vt:lpstr>
      <vt:lpstr>What do you need to know to  use USWDS? Sass? BEM? </vt:lpstr>
      <vt:lpstr>Our goal Make it easier to  adopt the design system and  stay up to date</vt:lpstr>
      <vt:lpstr>Folks use the design system in  all kinds of ways</vt:lpstr>
      <vt:lpstr>Whose way is the right way?</vt:lpstr>
      <vt:lpstr>Wishy-washy</vt:lpstr>
      <vt:lpstr>Shaping</vt:lpstr>
      <vt:lpstr>Values made tangible</vt:lpstr>
      <vt:lpstr>Values made practice</vt:lpstr>
      <vt:lpstr>👀</vt:lpstr>
      <vt:lpstr>Adapt and evolve</vt:lpstr>
      <vt:lpstr>Our mission</vt:lpstr>
      <vt:lpstr>Our vision</vt:lpstr>
      <vt:lpstr>Our polestar</vt:lpstr>
      <vt:lpstr>USWDS Product Values Design is adaptation. Compliance is the baseline. Strengthen connections. Easier earlier. Be a good steward.</vt:lpstr>
      <vt:lpstr>USWDS Engineering Values Embrace the platform. Support UX with developer experience. We’re a layer. Write plain-language code.</vt:lpstr>
      <vt:lpstr>The (original) World Wide Web</vt:lpstr>
      <vt:lpstr>Public domain</vt:lpstr>
      <vt:lpstr>Open collaboration for the benefit of society</vt:lpstr>
      <vt:lpstr>World Wide Web</vt:lpstr>
      <vt:lpstr>What's out there?</vt:lpstr>
      <vt:lpstr>Meta</vt:lpstr>
      <vt:lpstr>It builds upon itself</vt:lpstr>
      <vt:lpstr>Open, available, flexible, remixable… modular</vt:lpstr>
      <vt:lpstr>anticipate 👀</vt:lpstr>
      <vt:lpstr>United</vt:lpstr>
      <vt:lpstr>What we’re hearing</vt:lpstr>
      <vt:lpstr>The story of  USWDS Web Components: Simpler API, less maintenance, and fewer dependencies</vt:lpstr>
      <vt:lpstr>Tension and tradeoffs</vt:lpstr>
      <vt:lpstr>Adopt and adapt?</vt:lpstr>
      <vt:lpstr>Web Components make this value proposition more complicated.</vt:lpstr>
      <vt:lpstr>Great until they aren’t great</vt:lpstr>
      <vt:lpstr>Existential risk on both sides</vt:lpstr>
      <vt:lpstr>Continue to improve both ways</vt:lpstr>
      <vt:lpstr>Core code and Web Components</vt:lpstr>
      <vt:lpstr>Both products  co-evolving together</vt:lpstr>
      <vt:lpstr>Let’s simplify</vt:lpstr>
      <vt:lpstr> USWDS Elements</vt:lpstr>
      <vt:lpstr>  USWDS Core</vt:lpstr>
      <vt:lpstr>A little seed</vt:lpstr>
      <vt:lpstr>Core and Elements</vt:lpstr>
      <vt:lpstr>No old and new.  Just different angles.</vt:lpstr>
      <vt:lpstr>How can one set of design tokens support both?</vt:lpstr>
      <vt:lpstr>USWDS Tokens</vt:lpstr>
      <vt:lpstr>Canonical data, flexible output</vt:lpstr>
      <vt:lpstr>Standalone integrated products</vt:lpstr>
      <vt:lpstr>USWDS Utilities</vt:lpstr>
      <vt:lpstr>More… utility?</vt:lpstr>
      <vt:lpstr>Each domain can evolve  at its own pace</vt:lpstr>
      <vt:lpstr>Semantic versioning. Really for real.</vt:lpstr>
      <vt:lpstr>Not USWDS 4.0</vt:lpstr>
      <vt:lpstr>USWDS Core 4.0 USWDS Elements 1.0 USWDS Tokens 1.0 USWDS Utilities 1.0</vt:lpstr>
      <vt:lpstr>A united model</vt:lpstr>
      <vt:lpstr>Making it work</vt:lpstr>
      <vt:lpstr>Usage, infrastructure, priorities</vt:lpstr>
      <vt:lpstr>Mix and match</vt:lpstr>
      <vt:lpstr>Elements as the starting point</vt:lpstr>
      <vt:lpstr>Extensible Elements</vt:lpstr>
      <vt:lpstr>Eject</vt:lpstr>
      <vt:lpstr>Modularization</vt:lpstr>
      <vt:lpstr>Tools and targets</vt:lpstr>
      <vt:lpstr>Dependencies</vt:lpstr>
      <vt:lpstr>Moving to web standard CSS</vt:lpstr>
      <vt:lpstr>But that doesn’t mean  we no longer support Sass</vt:lpstr>
      <vt:lpstr>For teams, moving to Core 4.0 shouldn’t be a big lift</vt:lpstr>
      <vt:lpstr>An Elements component  will precede breaking changes to  a Core component</vt:lpstr>
      <vt:lpstr>Continuity matters to us</vt:lpstr>
      <vt:lpstr>A bias toward shipping</vt:lpstr>
      <vt:lpstr>Architectural Decision Records</vt:lpstr>
      <vt:lpstr>What to expect in 2025</vt:lpstr>
      <vt:lpstr>A more modern and  more resilient design system</vt:lpstr>
      <vt:lpstr>A priority shift</vt:lpstr>
      <vt:lpstr>USWDS Core: Interop with Elements and Tokens USWDS Elements: Fewer, simpler, Standards USWDS Tokens: Powering Core and Elements USWDS Utilities: Cloning Sass-based system Website: Resource for getting up to speed </vt:lpstr>
      <vt:lpstr>Not old and new. United.</vt:lpstr>
      <vt:lpstr>Q&amp;A</vt:lpstr>
      <vt:lpstr>Next month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danielowilliams</cp:lastModifiedBy>
  <cp:revision>1</cp:revision>
  <dcterms:modified xsi:type="dcterms:W3CDTF">2024-11-21T17:30:28Z</dcterms:modified>
</cp:coreProperties>
</file>